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58" r:id="rId1"/>
  </p:sldMasterIdLst>
  <p:sldIdLst>
    <p:sldId id="256" r:id="rId2"/>
    <p:sldId id="257" r:id="rId3"/>
    <p:sldId id="258" r:id="rId4"/>
    <p:sldId id="262" r:id="rId5"/>
    <p:sldId id="263" r:id="rId6"/>
    <p:sldId id="264" r:id="rId7"/>
    <p:sldId id="265" r:id="rId8"/>
    <p:sldId id="259" r:id="rId9"/>
    <p:sldId id="260" r:id="rId10"/>
    <p:sldId id="261"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6" d="100"/>
          <a:sy n="86" d="100"/>
        </p:scale>
        <p:origin x="-68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45798AD-8A3C-2D4D-996D-A71B19526FCD}" type="datetimeFigureOut">
              <a:rPr lang="en-US" smtClean="0"/>
              <a:t>4/30/13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798AD-8A3C-2D4D-996D-A71B19526FCD}"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CE8742-5D03-7F4C-A4C2-82D1A63D979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3CE8742-5D03-7F4C-A4C2-82D1A63D979A}"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798AD-8A3C-2D4D-996D-A71B19526FCD}"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5798AD-8A3C-2D4D-996D-A71B19526FCD}"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3CE8742-5D03-7F4C-A4C2-82D1A63D979A}"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45798AD-8A3C-2D4D-996D-A71B19526FCD}" type="datetimeFigureOut">
              <a:rPr lang="en-US" smtClean="0"/>
              <a:t>4/30/13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D441ED-22D9-48D6-AD92-DEFB122789E0}"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45798AD-8A3C-2D4D-996D-A71B19526FCD}" type="datetimeFigureOut">
              <a:rPr lang="en-US" smtClean="0"/>
              <a:t>4/30/13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CE8742-5D03-7F4C-A4C2-82D1A63D979A}"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5798AD-8A3C-2D4D-996D-A71B19526FCD}" type="datetimeFigureOut">
              <a:rPr lang="en-US" smtClean="0"/>
              <a:t>4/30/13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3CE8742-5D03-7F4C-A4C2-82D1A63D979A}"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5798AD-8A3C-2D4D-996D-A71B19526FCD}" type="datetimeFigureOut">
              <a:rPr lang="en-US" smtClean="0"/>
              <a:t>4/30/13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3CE8742-5D03-7F4C-A4C2-82D1A63D979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45798AD-8A3C-2D4D-996D-A71B19526FCD}" type="datetimeFigureOut">
              <a:rPr lang="en-US" smtClean="0"/>
              <a:t>4/30/13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CE8742-5D03-7F4C-A4C2-82D1A63D979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45798AD-8A3C-2D4D-996D-A71B19526FCD}" type="datetimeFigureOut">
              <a:rPr lang="en-US" smtClean="0"/>
              <a:t>4/30/13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3CE8742-5D03-7F4C-A4C2-82D1A63D979A}"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45798AD-8A3C-2D4D-996D-A71B19526FCD}" type="datetimeFigureOut">
              <a:rPr lang="en-US" smtClean="0"/>
              <a:t>4/30/13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45798AD-8A3C-2D4D-996D-A71B19526FCD}" type="datetimeFigureOut">
              <a:rPr lang="en-US" smtClean="0"/>
              <a:t>4/30/13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CE8742-5D03-7F4C-A4C2-82D1A63D979A}"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Tory Pelot</a:t>
            </a:r>
            <a:endParaRPr lang="en-US" dirty="0"/>
          </a:p>
        </p:txBody>
      </p:sp>
      <p:sp>
        <p:nvSpPr>
          <p:cNvPr id="2" name="Title 1"/>
          <p:cNvSpPr>
            <a:spLocks noGrp="1"/>
          </p:cNvSpPr>
          <p:nvPr>
            <p:ph type="ctrTitle"/>
          </p:nvPr>
        </p:nvSpPr>
        <p:spPr>
          <a:xfrm>
            <a:off x="421341" y="449005"/>
            <a:ext cx="7808976" cy="1083422"/>
          </a:xfrm>
        </p:spPr>
        <p:txBody>
          <a:bodyPr>
            <a:normAutofit fontScale="90000"/>
          </a:bodyPr>
          <a:lstStyle/>
          <a:p>
            <a:r>
              <a:rPr lang="en-US" dirty="0" smtClean="0"/>
              <a:t>The Knowledge, Skills, and Preferences</a:t>
            </a:r>
            <a:endParaRPr lang="en-US" dirty="0"/>
          </a:p>
        </p:txBody>
      </p:sp>
      <p:pic>
        <p:nvPicPr>
          <p:cNvPr id="5" name="Picture 4" descr="images-2.jpeg"/>
          <p:cNvPicPr>
            <a:picLocks noChangeAspect="1"/>
          </p:cNvPicPr>
          <p:nvPr/>
        </p:nvPicPr>
        <p:blipFill>
          <a:blip r:embed="rId2"/>
          <a:stretch>
            <a:fillRect/>
          </a:stretch>
        </p:blipFill>
        <p:spPr>
          <a:xfrm>
            <a:off x="2818951" y="3409950"/>
            <a:ext cx="3492500" cy="2324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As seen in the graph below, food preferences are determined by a multitude of factors.</a:t>
            </a:r>
          </a:p>
          <a:p>
            <a:endParaRPr lang="en-US" dirty="0"/>
          </a:p>
        </p:txBody>
      </p:sp>
      <p:pic>
        <p:nvPicPr>
          <p:cNvPr id="4" name="Picture 3" descr="3020030304001.png"/>
          <p:cNvPicPr>
            <a:picLocks noChangeAspect="1"/>
          </p:cNvPicPr>
          <p:nvPr/>
        </p:nvPicPr>
        <p:blipFill>
          <a:blip r:embed="rId2"/>
          <a:stretch>
            <a:fillRect/>
          </a:stretch>
        </p:blipFill>
        <p:spPr>
          <a:xfrm>
            <a:off x="4075416" y="2796420"/>
            <a:ext cx="4392103" cy="3302627"/>
          </a:xfrm>
          <a:prstGeom prst="rect">
            <a:avLst/>
          </a:prstGeom>
        </p:spPr>
      </p:pic>
      <p:sp>
        <p:nvSpPr>
          <p:cNvPr id="5" name="Right Arrow 4"/>
          <p:cNvSpPr/>
          <p:nvPr/>
        </p:nvSpPr>
        <p:spPr>
          <a:xfrm>
            <a:off x="3361803" y="3122662"/>
            <a:ext cx="64707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533821" y="3020458"/>
            <a:ext cx="2503441" cy="2308324"/>
          </a:xfrm>
          <a:prstGeom prst="rect">
            <a:avLst/>
          </a:prstGeom>
          <a:noFill/>
        </p:spPr>
        <p:txBody>
          <a:bodyPr wrap="square" rtlCol="0">
            <a:spAutoFit/>
          </a:bodyPr>
          <a:lstStyle/>
          <a:p>
            <a:r>
              <a:rPr lang="en-US" dirty="0" smtClean="0"/>
              <a:t>Each of these factors are directly related to the knowledge, skills, and preferences of indiviuals as it relates to health promotion from an intrapersonal perspective.</a:t>
            </a:r>
            <a:endParaRPr lang="en-US" dirty="0"/>
          </a:p>
        </p:txBody>
      </p:sp>
      <p:sp>
        <p:nvSpPr>
          <p:cNvPr id="7" name="Right Arrow 6"/>
          <p:cNvSpPr/>
          <p:nvPr/>
        </p:nvSpPr>
        <p:spPr>
          <a:xfrm>
            <a:off x="3361802" y="4322015"/>
            <a:ext cx="64707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conclusion, the knowledge, skills, and preferences of a person greatly affects their health and what factors individuals believe to be be important in relation to their intrapersonal relationship with health and health promotion. Although the knowledge, skills, and preferences differ from person to person, it is pertinent that knowledge of proper health choices are spread, skills needed to create a healthy lifestyle are practiced, and preferences of the people are recognized to help modify choices or moderation tools are put in place to help people understand that healthy lifestyle is crucial for 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Abusabha</a:t>
            </a:r>
            <a:r>
              <a:rPr lang="en-US" dirty="0" smtClean="0"/>
              <a:t> R, </a:t>
            </a:r>
            <a:r>
              <a:rPr lang="en-US" dirty="0" smtClean="0"/>
              <a:t>Namjoshi</a:t>
            </a:r>
            <a:r>
              <a:rPr lang="en-US" dirty="0" smtClean="0"/>
              <a:t> D, Klein A. Increasing access and affordability of produce improves perceived consumption of vegetables in low- income seniors. J Am Diet Assoc. 2011 Oct;111(10):1549-</a:t>
            </a:r>
            <a:r>
              <a:rPr lang="en-US" dirty="0" smtClean="0"/>
              <a:t>55</a:t>
            </a:r>
          </a:p>
          <a:p>
            <a:r>
              <a:rPr lang="en-US" dirty="0" smtClean="0"/>
              <a:t>Evans </a:t>
            </a:r>
            <a:r>
              <a:rPr lang="en-US" dirty="0" smtClean="0"/>
              <a:t>AE, Jennings R, Smiley </a:t>
            </a:r>
            <a:r>
              <a:rPr lang="en-US" dirty="0" smtClean="0"/>
              <a:t>AW,Medina</a:t>
            </a:r>
            <a:r>
              <a:rPr lang="en-US" dirty="0" smtClean="0"/>
              <a:t> JL, Sharma SV, Rutledge R, Stigler MH, </a:t>
            </a:r>
            <a:r>
              <a:rPr lang="en-US" dirty="0" smtClean="0"/>
              <a:t>Hoelscher</a:t>
            </a:r>
            <a:r>
              <a:rPr lang="en-US" dirty="0" smtClean="0"/>
              <a:t> </a:t>
            </a:r>
            <a:r>
              <a:rPr lang="en-US" dirty="0" smtClean="0"/>
              <a:t>DM.Introduction</a:t>
            </a:r>
            <a:r>
              <a:rPr lang="en-US" dirty="0" smtClean="0"/>
              <a:t> of farm stands in low-income communities increases fruit and vegetable among residents. Health Place. 2012 Sep;18(5):1137-</a:t>
            </a:r>
            <a:r>
              <a:rPr lang="en-US" dirty="0" smtClean="0"/>
              <a:t>43</a:t>
            </a:r>
          </a:p>
          <a:p>
            <a:r>
              <a:rPr lang="en-US" dirty="0" smtClean="0"/>
              <a:t>Xiaoling</a:t>
            </a:r>
            <a:r>
              <a:rPr lang="en-US" dirty="0" smtClean="0"/>
              <a:t> </a:t>
            </a:r>
            <a:r>
              <a:rPr lang="en-US" dirty="0" smtClean="0"/>
              <a:t>Hu</a:t>
            </a:r>
            <a:r>
              <a:rPr lang="en-US" dirty="0" smtClean="0"/>
              <a:t>, </a:t>
            </a:r>
            <a:r>
              <a:rPr lang="en-US" dirty="0" smtClean="0"/>
              <a:t>Leeva</a:t>
            </a:r>
            <a:r>
              <a:rPr lang="en-US" dirty="0" smtClean="0"/>
              <a:t> Li, Charlene </a:t>
            </a:r>
            <a:r>
              <a:rPr lang="en-US" dirty="0" smtClean="0"/>
              <a:t>Xie</a:t>
            </a:r>
            <a:r>
              <a:rPr lang="en-US" dirty="0" smtClean="0"/>
              <a:t>, Jun Zhou, (2008) "The effects of country-of-origin on Chinese consumers' wine purchasing </a:t>
            </a:r>
            <a:r>
              <a:rPr lang="en-US" dirty="0" smtClean="0"/>
              <a:t>behaviour</a:t>
            </a:r>
            <a:r>
              <a:rPr lang="en-US" dirty="0" smtClean="0"/>
              <a:t>", Journal of Technology Management in China, Vol. 3 </a:t>
            </a:r>
            <a:r>
              <a:rPr lang="en-US" dirty="0" smtClean="0"/>
              <a:t>Iss</a:t>
            </a:r>
            <a:r>
              <a:rPr lang="en-US" dirty="0" smtClean="0"/>
              <a:t>: 3, pp.292</a:t>
            </a:r>
            <a:r>
              <a:rPr lang="en-US" dirty="0" smtClean="0"/>
              <a:t> – 306</a:t>
            </a:r>
          </a:p>
          <a:p>
            <a:pPr>
              <a:buNone/>
            </a:pPr>
            <a:r>
              <a:rPr lang="en-US" dirty="0" smtClean="0"/>
              <a:t>			-(chart on slide 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Intrapersonal Standpoint</a:t>
            </a:r>
            <a:endParaRPr lang="en-US" dirty="0"/>
          </a:p>
        </p:txBody>
      </p:sp>
      <p:sp>
        <p:nvSpPr>
          <p:cNvPr id="3" name="Content Placeholder 2"/>
          <p:cNvSpPr>
            <a:spLocks noGrp="1"/>
          </p:cNvSpPr>
          <p:nvPr>
            <p:ph sz="quarter" idx="1"/>
          </p:nvPr>
        </p:nvSpPr>
        <p:spPr/>
        <p:txBody>
          <a:bodyPr>
            <a:normAutofit/>
          </a:bodyPr>
          <a:lstStyle/>
          <a:p>
            <a:r>
              <a:rPr lang="en-US" dirty="0" smtClean="0"/>
              <a:t>From an Intrapersonal point of view, the knowledge, skills and preferences related to health promotion can greatly affect an individuals lifestyle choices. </a:t>
            </a:r>
          </a:p>
          <a:p>
            <a:r>
              <a:rPr lang="en-US" dirty="0" smtClean="0"/>
              <a:t>The reason that a person has developed this certain set of knowledge, skills, and preferences can be traced from many different points in their life that have lead them to create a lifestyle that is healthy or somewhat unhealthy.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a:t>
            </a:r>
            <a:endParaRPr lang="en-US" dirty="0"/>
          </a:p>
        </p:txBody>
      </p:sp>
      <p:sp>
        <p:nvSpPr>
          <p:cNvPr id="3" name="Content Placeholder 2"/>
          <p:cNvSpPr>
            <a:spLocks noGrp="1"/>
          </p:cNvSpPr>
          <p:nvPr>
            <p:ph sz="quarter" idx="1"/>
          </p:nvPr>
        </p:nvSpPr>
        <p:spPr/>
        <p:txBody>
          <a:bodyPr>
            <a:normAutofit/>
          </a:bodyPr>
          <a:lstStyle/>
          <a:p>
            <a:r>
              <a:rPr lang="en-US" dirty="0" smtClean="0"/>
              <a:t>Unfortunately, many in the world are lacking the knowledge that can help them lead a healthier lifestyle. </a:t>
            </a:r>
          </a:p>
          <a:p>
            <a:r>
              <a:rPr lang="en-US" dirty="0" smtClean="0"/>
              <a:t>Although this fact is very unfortunate, programs in schools, communities, media, and other outlets are creating a dialogue to help spread the word about health promotion and the easy ways to augment your lifestyle  in simple ways.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Veggie Mobile Study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an experimental study, researchers followed the change in residents of a low income neighborhood that were exposed to less expensive vegetables that were also conveniently brought to them in what the experiment called “The Veggie Mobile”. The purpose was to identify if there was a change in the consumption of fresh vegetables in low income elderly neighborhoods if the veggies were more available and less expensive. The result of the experiment found that the vegetable consumption increased by .37 servings per day.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53960"/>
            <a:ext cx="4251887" cy="4914019"/>
          </a:xfrm>
        </p:spPr>
        <p:txBody>
          <a:bodyPr>
            <a:normAutofit fontScale="77500" lnSpcReduction="20000"/>
          </a:bodyPr>
          <a:lstStyle/>
          <a:p>
            <a:r>
              <a:rPr lang="en-US" dirty="0" smtClean="0"/>
              <a:t>This experiment is a true testament to how the exposure of these foods that would otherwise escape the elderly population, helping them gain knowledge of the many ways fruits and vegetables can create a healthier lifestyle. </a:t>
            </a:r>
          </a:p>
          <a:p>
            <a:r>
              <a:rPr lang="en-US" dirty="0" smtClean="0"/>
              <a:t>If this veggie mobile experiment had not been implemented in the low income elderly neighborhood, these citizens would not have gained the knowledge of how to purchase, prepare, and integrate necessary food groups into their daily meals.</a:t>
            </a:r>
          </a:p>
          <a:p>
            <a:endParaRPr lang="en-US" dirty="0"/>
          </a:p>
        </p:txBody>
      </p:sp>
      <p:pic>
        <p:nvPicPr>
          <p:cNvPr id="4" name="Picture 3" descr="full bright.JPG"/>
          <p:cNvPicPr>
            <a:picLocks noChangeAspect="1"/>
          </p:cNvPicPr>
          <p:nvPr/>
        </p:nvPicPr>
        <p:blipFill>
          <a:blip r:embed="rId2"/>
          <a:stretch>
            <a:fillRect/>
          </a:stretch>
        </p:blipFill>
        <p:spPr>
          <a:xfrm>
            <a:off x="4709087" y="2628964"/>
            <a:ext cx="4019113" cy="301433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Stand Study</a:t>
            </a:r>
            <a:endParaRPr lang="en-US" dirty="0"/>
          </a:p>
        </p:txBody>
      </p:sp>
      <p:sp>
        <p:nvSpPr>
          <p:cNvPr id="3" name="Content Placeholder 2"/>
          <p:cNvSpPr>
            <a:spLocks noGrp="1"/>
          </p:cNvSpPr>
          <p:nvPr>
            <p:ph sz="quarter" idx="1"/>
          </p:nvPr>
        </p:nvSpPr>
        <p:spPr/>
        <p:txBody>
          <a:bodyPr>
            <a:normAutofit/>
          </a:bodyPr>
          <a:lstStyle/>
          <a:p>
            <a:r>
              <a:rPr lang="en-US" dirty="0" smtClean="0"/>
              <a:t>In another study taking place in a low income area, 2 farm stands were placed in 2 communities 1 day a week for 12 weeks. The objective was to find if the opportunity and knowledge of eating healthy and creating a more healthful life were exposed, would the participants recognize the more available healthy options by using the farm markets? Would the families behaviors change because of this new knowledge? Finally, would the importance of eating better and habits of the participants change?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Stand Study </a:t>
            </a:r>
            <a:endParaRPr lang="en-US" dirty="0"/>
          </a:p>
        </p:txBody>
      </p:sp>
      <p:sp>
        <p:nvSpPr>
          <p:cNvPr id="3" name="Content Placeholder 2"/>
          <p:cNvSpPr>
            <a:spLocks noGrp="1"/>
          </p:cNvSpPr>
          <p:nvPr>
            <p:ph sz="quarter" idx="1"/>
          </p:nvPr>
        </p:nvSpPr>
        <p:spPr>
          <a:xfrm>
            <a:off x="301752" y="1527048"/>
            <a:ext cx="4484237" cy="4896144"/>
          </a:xfrm>
        </p:spPr>
        <p:txBody>
          <a:bodyPr>
            <a:normAutofit fontScale="85000" lnSpcReduction="20000"/>
          </a:bodyPr>
          <a:lstStyle/>
          <a:p>
            <a:r>
              <a:rPr lang="en-US" dirty="0" smtClean="0"/>
              <a:t>As a result, it was found that the participants in the study  showed significant increases in fruit and vegetable consumption because of the knowledge gained and the availability of the farm stand. Similarly to the other study with the veggie mobile, the participants showed significant increases in daily consumption because of the knowledge gained through the farm stands as well as the availability of fresh fruits and vegetables.</a:t>
            </a:r>
            <a:endParaRPr lang="en-US" dirty="0"/>
          </a:p>
        </p:txBody>
      </p:sp>
      <p:pic>
        <p:nvPicPr>
          <p:cNvPr id="4" name="Picture 3" descr="JGALATIOTO_FARM_STAND_IMG_0261.jpg"/>
          <p:cNvPicPr>
            <a:picLocks noChangeAspect="1"/>
          </p:cNvPicPr>
          <p:nvPr/>
        </p:nvPicPr>
        <p:blipFill>
          <a:blip r:embed="rId2"/>
          <a:stretch>
            <a:fillRect/>
          </a:stretch>
        </p:blipFill>
        <p:spPr>
          <a:xfrm>
            <a:off x="5121157" y="2328945"/>
            <a:ext cx="3714995" cy="278624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sz="quarter" idx="1"/>
          </p:nvPr>
        </p:nvSpPr>
        <p:spPr>
          <a:xfrm>
            <a:off x="301753" y="1527047"/>
            <a:ext cx="5232400" cy="4822691"/>
          </a:xfrm>
        </p:spPr>
        <p:txBody>
          <a:bodyPr>
            <a:normAutofit fontScale="85000" lnSpcReduction="20000"/>
          </a:bodyPr>
          <a:lstStyle/>
          <a:p>
            <a:r>
              <a:rPr lang="en-US" dirty="0" smtClean="0"/>
              <a:t>Because there is a lack of knowledge, there is inevitably a lack of skills associated with health promotion from an intrapersonal standpoint. </a:t>
            </a:r>
          </a:p>
          <a:p>
            <a:r>
              <a:rPr lang="en-US" dirty="0" smtClean="0"/>
              <a:t>When people do not have the basic knowledge in regards to health promotion, they are obviously lacking the skills to lead a healthier life. </a:t>
            </a:r>
            <a:endParaRPr lang="en-US" dirty="0" smtClean="0"/>
          </a:p>
          <a:p>
            <a:r>
              <a:rPr lang="en-US" dirty="0" smtClean="0"/>
              <a:t>These particular skills include specific cooking and preparation of food to tailor their lives, understanding the proper exercising that is most beneficial to them, as well as the best ways to stay spiritually and mentally fit.</a:t>
            </a:r>
            <a:endParaRPr lang="en-US" dirty="0"/>
          </a:p>
        </p:txBody>
      </p:sp>
      <p:pic>
        <p:nvPicPr>
          <p:cNvPr id="4" name="Picture 3" descr="Unknown-3.jpeg"/>
          <p:cNvPicPr>
            <a:picLocks noChangeAspect="1"/>
          </p:cNvPicPr>
          <p:nvPr/>
        </p:nvPicPr>
        <p:blipFill>
          <a:blip r:embed="rId2"/>
          <a:stretch>
            <a:fillRect/>
          </a:stretch>
        </p:blipFill>
        <p:spPr>
          <a:xfrm>
            <a:off x="5534152" y="2374188"/>
            <a:ext cx="3302001" cy="322079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Preferences</a:t>
            </a:r>
            <a:endParaRPr lang="en-US" dirty="0"/>
          </a:p>
        </p:txBody>
      </p:sp>
      <p:sp>
        <p:nvSpPr>
          <p:cNvPr id="3" name="Content Placeholder 2"/>
          <p:cNvSpPr>
            <a:spLocks noGrp="1"/>
          </p:cNvSpPr>
          <p:nvPr>
            <p:ph sz="quarter" idx="1"/>
          </p:nvPr>
        </p:nvSpPr>
        <p:spPr>
          <a:xfrm>
            <a:off x="301752" y="1527048"/>
            <a:ext cx="8073729" cy="4572000"/>
          </a:xfrm>
        </p:spPr>
        <p:txBody>
          <a:bodyPr>
            <a:normAutofit/>
          </a:bodyPr>
          <a:lstStyle/>
          <a:p>
            <a:r>
              <a:rPr lang="en-US" dirty="0" smtClean="0"/>
              <a:t>The preferences of an individual are important in the choices they make in relation to their health promotion. Although a person realizes they must be in good health, they also have a particular routine or items they prefer, whether they be healthy or not. </a:t>
            </a:r>
          </a:p>
          <a:p>
            <a:r>
              <a:rPr lang="en-US" dirty="0" smtClean="0"/>
              <a:t>These preferences originate mostly from the way in which a person was raised, the culture they were surrounded with, and the people that played influential roles in their lives.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209</TotalTime>
  <Words>959</Words>
  <Application>Microsoft Macintosh PowerPoint</Application>
  <PresentationFormat>On-screen Show (4:3)</PresentationFormat>
  <Paragraphs>32</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Civic</vt:lpstr>
      <vt:lpstr>The Knowledge, Skills, and Preferences</vt:lpstr>
      <vt:lpstr>Intrapersonal Standpoint</vt:lpstr>
      <vt:lpstr>Knowledge</vt:lpstr>
      <vt:lpstr>Veggie Mobile Study</vt:lpstr>
      <vt:lpstr>Slide 5</vt:lpstr>
      <vt:lpstr>Farm Stand Study</vt:lpstr>
      <vt:lpstr>Farm Stand Study </vt:lpstr>
      <vt:lpstr>Skills</vt:lpstr>
      <vt:lpstr>Preferences</vt:lpstr>
      <vt:lpstr>Slide 10</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Knowledge, Skills, and Preferences</dc:title>
  <dc:creator>Tory Pelot</dc:creator>
  <cp:lastModifiedBy>Tory Pelot</cp:lastModifiedBy>
  <cp:revision>3</cp:revision>
  <dcterms:created xsi:type="dcterms:W3CDTF">2013-04-30T16:48:02Z</dcterms:created>
  <dcterms:modified xsi:type="dcterms:W3CDTF">2013-04-30T20:17:59Z</dcterms:modified>
</cp:coreProperties>
</file>