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2" r:id="rId1"/>
  </p:sld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3" d="100"/>
          <a:sy n="73" d="100"/>
        </p:scale>
        <p:origin x="-41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fld id="{814BB723-93C0-6049-99E2-4C7601D67700}" type="datetimeFigureOut">
              <a:rPr lang="en-US" smtClean="0"/>
              <a:t>4/30/13</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2CFA6957-5F07-E54D-8B5E-767C3864590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4BB723-93C0-6049-99E2-4C7601D67700}" type="datetimeFigureOut">
              <a:rPr lang="en-US" smtClean="0"/>
              <a:t>4/30/13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FA6957-5F07-E54D-8B5E-767C38645907}" type="slidenum">
              <a:rPr lang="en-US" smtClean="0"/>
              <a:t>‹#›</a:t>
            </a:fld>
            <a:endParaRPr lang="en-US" dirty="0"/>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dirty="0" smtClean="0"/>
              <a:t>Click icon to add picture</a:t>
            </a:r>
            <a:endParaRPr dirty="0"/>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14BB723-93C0-6049-99E2-4C7601D67700}" type="datetimeFigureOut">
              <a:rPr lang="en-US" smtClean="0"/>
              <a:t>4/30/13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FA6957-5F07-E54D-8B5E-767C38645907}"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14BB723-93C0-6049-99E2-4C7601D67700}" type="datetimeFigureOut">
              <a:rPr lang="en-US" smtClean="0"/>
              <a:t>4/30/13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FA6957-5F07-E54D-8B5E-767C38645907}" type="slidenum">
              <a:rPr lang="en-US" smtClean="0"/>
              <a:t>‹#›</a:t>
            </a:fld>
            <a:endParaRPr lang="en-US" dirty="0"/>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14BB723-93C0-6049-99E2-4C7601D67700}" type="datetimeFigureOut">
              <a:rPr lang="en-US" smtClean="0"/>
              <a:t>4/30/13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A6957-5F07-E54D-8B5E-767C38645907}"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14BB723-93C0-6049-99E2-4C7601D67700}" type="datetimeFigureOut">
              <a:rPr lang="en-US" smtClean="0"/>
              <a:t>4/30/13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A6957-5F07-E54D-8B5E-767C38645907}" type="slidenum">
              <a:rPr lang="en-US" smtClean="0"/>
              <a:t>‹#›</a:t>
            </a:fld>
            <a:endParaRPr lang="en-US" dirty="0"/>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14BB723-93C0-6049-99E2-4C7601D67700}" type="datetimeFigureOut">
              <a:rPr lang="en-US" smtClean="0"/>
              <a:t>4/30/13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A6957-5F07-E54D-8B5E-767C3864590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fld id="{814BB723-93C0-6049-99E2-4C7601D67700}" type="datetimeFigureOut">
              <a:rPr lang="en-US" smtClean="0"/>
              <a:t>4/30/13</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dirty="0" smtClean="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4BB723-93C0-6049-99E2-4C7601D67700}" type="datetimeFigureOut">
              <a:rPr lang="en-US" smtClean="0"/>
              <a:t>4/30/13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FA6957-5F07-E54D-8B5E-767C3864590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14BB723-93C0-6049-99E2-4C7601D67700}" type="datetimeFigureOut">
              <a:rPr lang="en-US" smtClean="0"/>
              <a:t>4/30/13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FA6957-5F07-E54D-8B5E-767C3864590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14BB723-93C0-6049-99E2-4C7601D67700}" type="datetimeFigureOut">
              <a:rPr lang="en-US" smtClean="0"/>
              <a:t>4/30/13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FA6957-5F07-E54D-8B5E-767C38645907}" type="slidenum">
              <a:rPr lang="en-US" smtClean="0"/>
              <a:t>‹#›</a:t>
            </a:fld>
            <a:endParaRPr lang="en-US" dirty="0"/>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14BB723-93C0-6049-99E2-4C7601D67700}" type="datetimeFigureOut">
              <a:rPr lang="en-US" smtClean="0"/>
              <a:t>4/30/13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FA6957-5F07-E54D-8B5E-767C3864590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814BB723-93C0-6049-99E2-4C7601D67700}" type="datetimeFigureOut">
              <a:rPr lang="en-US" smtClean="0"/>
              <a:t>4/30/13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FA6957-5F07-E54D-8B5E-767C3864590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14BB723-93C0-6049-99E2-4C7601D67700}" type="datetimeFigureOut">
              <a:rPr lang="en-US" smtClean="0"/>
              <a:t>4/30/13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FA6957-5F07-E54D-8B5E-767C3864590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814BB723-93C0-6049-99E2-4C7601D67700}" type="datetimeFigureOut">
              <a:rPr lang="en-US" smtClean="0"/>
              <a:t>4/30/13</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2CFA6957-5F07-E54D-8B5E-767C3864590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ls.gov/news.release/famee.nr0.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Food Pricing </a:t>
            </a:r>
            <a:endParaRPr lang="en-US" dirty="0"/>
          </a:p>
        </p:txBody>
      </p:sp>
      <p:sp>
        <p:nvSpPr>
          <p:cNvPr id="3" name="Subtitle 2"/>
          <p:cNvSpPr>
            <a:spLocks noGrp="1"/>
          </p:cNvSpPr>
          <p:nvPr>
            <p:ph type="subTitle" idx="1"/>
          </p:nvPr>
        </p:nvSpPr>
        <p:spPr/>
        <p:txBody>
          <a:bodyPr/>
          <a:lstStyle/>
          <a:p>
            <a:r>
              <a:rPr lang="en-US" dirty="0" smtClean="0"/>
              <a:t>By Tory Pelot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The high cost of food is becoming an increasing problem amongst the country because of the struggling economy. Since 1 in 5 children do not know where their next meal is coming from, sometimes it does not matter how healthy they are eating, but just that they are eating. Although this is an understandable problem, the high food cost must be taken more seriously because of the lasting and dramatic effects it will have on our health and practices of health promotion.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smtClean="0"/>
              <a:t>United States Department of Labor. Employment Characteristics of Families Summary. </a:t>
            </a:r>
            <a:r>
              <a:rPr lang="en-US" dirty="0" smtClean="0"/>
              <a:t>April 26, 2013. </a:t>
            </a:r>
            <a:r>
              <a:rPr lang="en-US" dirty="0" smtClean="0">
                <a:hlinkClick r:id="rId2"/>
              </a:rPr>
              <a:t>http://www.bls.gov/news.release/famee.nr0.</a:t>
            </a:r>
            <a:r>
              <a:rPr lang="en-US" dirty="0" smtClean="0">
                <a:hlinkClick r:id="rId2"/>
              </a:rPr>
              <a:t>htm</a:t>
            </a:r>
            <a:endParaRPr lang="en-US" dirty="0" smtClean="0"/>
          </a:p>
          <a:p>
            <a:r>
              <a:rPr lang="en-US" dirty="0" smtClean="0"/>
              <a:t>Roland </a:t>
            </a:r>
            <a:r>
              <a:rPr lang="en-US" dirty="0" smtClean="0"/>
              <a:t>Sturm, PhD, </a:t>
            </a:r>
            <a:r>
              <a:rPr lang="en-US" dirty="0" err="1" smtClean="0"/>
              <a:t>Ruopeng</a:t>
            </a:r>
            <a:r>
              <a:rPr lang="en-US" dirty="0" smtClean="0"/>
              <a:t> An, MPP, </a:t>
            </a:r>
            <a:r>
              <a:rPr lang="en-US" dirty="0" err="1" smtClean="0"/>
              <a:t>MPhil</a:t>
            </a:r>
            <a:r>
              <a:rPr lang="en-US" dirty="0" smtClean="0"/>
              <a:t>, Darren Segal, </a:t>
            </a:r>
            <a:r>
              <a:rPr lang="en-US" dirty="0" err="1" smtClean="0"/>
              <a:t>BSc</a:t>
            </a:r>
            <a:r>
              <a:rPr lang="en-US" dirty="0" smtClean="0"/>
              <a:t>, Deepak Patel, MD, </a:t>
            </a:r>
            <a:r>
              <a:rPr lang="en-US" dirty="0" err="1" smtClean="0"/>
              <a:t>Mphil</a:t>
            </a:r>
            <a:r>
              <a:rPr lang="en-US" dirty="0" smtClean="0"/>
              <a:t>. A Cash- Back Rebate Program for Healthy </a:t>
            </a:r>
            <a:r>
              <a:rPr lang="en-US" dirty="0" err="1" smtClean="0"/>
              <a:t>Fodd</a:t>
            </a:r>
            <a:r>
              <a:rPr lang="en-US" dirty="0" smtClean="0"/>
              <a:t> Purchases in South Africa.</a:t>
            </a:r>
            <a:r>
              <a:rPr lang="en-US" dirty="0" smtClean="0"/>
              <a:t> (Am J </a:t>
            </a:r>
            <a:r>
              <a:rPr lang="en-US" dirty="0" err="1" smtClean="0"/>
              <a:t>Prev</a:t>
            </a:r>
            <a:r>
              <a:rPr lang="en-US" dirty="0" smtClean="0"/>
              <a:t> Med 2013;</a:t>
            </a:r>
            <a:r>
              <a:rPr lang="en-US" dirty="0" smtClean="0"/>
              <a:t>xx© </a:t>
            </a:r>
            <a:r>
              <a:rPr lang="en-US" dirty="0" smtClean="0"/>
              <a:t>2013 American Journal of Preventive </a:t>
            </a:r>
            <a:r>
              <a:rPr lang="en-US" dirty="0" smtClean="0"/>
              <a:t>Medicine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102"/>
            <a:ext cx="8229600" cy="5484062"/>
          </a:xfrm>
        </p:spPr>
        <p:txBody>
          <a:bodyPr/>
          <a:lstStyle/>
          <a:p>
            <a:r>
              <a:rPr lang="en-US" dirty="0" smtClean="0"/>
              <a:t>Rising food prices over the last several decades have contributed to an increase in obesity as well as more prevalent health issues world wide. The issue prices has negatively impacted the world dramatically, completely disrupting the promotion of a healthy lifestyle for all. </a:t>
            </a:r>
            <a:endParaRPr lang="en-US" dirty="0"/>
          </a:p>
        </p:txBody>
      </p:sp>
      <p:pic>
        <p:nvPicPr>
          <p:cNvPr id="4" name="Picture 3" descr="Unknown-6.jpeg"/>
          <p:cNvPicPr>
            <a:picLocks noChangeAspect="1"/>
          </p:cNvPicPr>
          <p:nvPr/>
        </p:nvPicPr>
        <p:blipFill>
          <a:blip r:embed="rId2"/>
          <a:stretch>
            <a:fillRect/>
          </a:stretch>
        </p:blipFill>
        <p:spPr>
          <a:xfrm>
            <a:off x="4162425" y="3511550"/>
            <a:ext cx="3352800" cy="23622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vs. Quantity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relationship between price and quality of food comes as no surprise, but at this point in time with the economy causing financial issues for the country, quality of food available at a reasonable price is scarce. </a:t>
            </a:r>
          </a:p>
          <a:p>
            <a:r>
              <a:rPr lang="en-US" dirty="0" smtClean="0"/>
              <a:t>Fresher, less processed foods are far more expensive then prepackaged or genetically modified products. </a:t>
            </a:r>
          </a:p>
          <a:p>
            <a:r>
              <a:rPr lang="en-US" dirty="0" smtClean="0"/>
              <a:t>According to the United States Bureau of Labor Statistics as of April 26</a:t>
            </a:r>
            <a:r>
              <a:rPr lang="en-US" baseline="30000" dirty="0" smtClean="0"/>
              <a:t>th,</a:t>
            </a:r>
            <a:r>
              <a:rPr lang="en-US" dirty="0" smtClean="0"/>
              <a:t> 2012, 10.5% of families in the United States have one person in their family who is unemployed. With numbers such as these, Americans are not necessarily as worried as they would normally be about health, but more concerned about if they are able to feed their children dinner.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a:t>
            </a:r>
            <a:endParaRPr lang="en-US" dirty="0"/>
          </a:p>
        </p:txBody>
      </p:sp>
      <p:sp>
        <p:nvSpPr>
          <p:cNvPr id="3" name="Content Placeholder 2"/>
          <p:cNvSpPr>
            <a:spLocks noGrp="1"/>
          </p:cNvSpPr>
          <p:nvPr>
            <p:ph idx="1"/>
          </p:nvPr>
        </p:nvSpPr>
        <p:spPr/>
        <p:txBody>
          <a:bodyPr/>
          <a:lstStyle/>
          <a:p>
            <a:r>
              <a:rPr lang="en-US" dirty="0" smtClean="0"/>
              <a:t>Recently, I took a trip to the local grocery store to find the difference in organic and non organic prices for milk. </a:t>
            </a:r>
          </a:p>
          <a:p>
            <a:r>
              <a:rPr lang="en-US" dirty="0" smtClean="0"/>
              <a:t>To put things into perspective:</a:t>
            </a:r>
          </a:p>
          <a:p>
            <a:pPr lvl="5"/>
            <a:r>
              <a:rPr lang="en-US" dirty="0" smtClean="0"/>
              <a:t>A half gallon of Organic Milk is $4.23</a:t>
            </a:r>
          </a:p>
          <a:p>
            <a:pPr lvl="5"/>
            <a:r>
              <a:rPr lang="en-US" dirty="0" smtClean="0"/>
              <a:t>Gallon of Non-Organic Milk is $2.65</a:t>
            </a:r>
            <a:endParaRPr lang="en-US" dirty="0"/>
          </a:p>
          <a:p>
            <a:pPr lvl="5">
              <a:buNone/>
            </a:pPr>
            <a:endParaRPr lang="en-US" dirty="0" smtClean="0"/>
          </a:p>
        </p:txBody>
      </p:sp>
      <p:pic>
        <p:nvPicPr>
          <p:cNvPr id="4" name="Picture 3" descr="images-3.jpeg"/>
          <p:cNvPicPr>
            <a:picLocks noChangeAspect="1"/>
          </p:cNvPicPr>
          <p:nvPr/>
        </p:nvPicPr>
        <p:blipFill>
          <a:blip r:embed="rId2"/>
          <a:stretch>
            <a:fillRect/>
          </a:stretch>
        </p:blipFill>
        <p:spPr>
          <a:xfrm>
            <a:off x="493671" y="4006176"/>
            <a:ext cx="2749332" cy="205934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102"/>
            <a:ext cx="8229600" cy="5484062"/>
          </a:xfrm>
        </p:spPr>
        <p:txBody>
          <a:bodyPr>
            <a:normAutofit/>
          </a:bodyPr>
          <a:lstStyle/>
          <a:p>
            <a:r>
              <a:rPr lang="en-US" dirty="0" smtClean="0"/>
              <a:t>When parents are concerned about whether they can feed their children, organic and non-organic labels begin to become less important as long as their family is drinking milk. The drastic difference shows the outrageous food price increases for less quantity but higher quality and less quality but more quantity. </a:t>
            </a:r>
            <a:r>
              <a:rPr lang="en-US" dirty="0"/>
              <a:t>T</a:t>
            </a:r>
            <a:r>
              <a:rPr lang="en-US" dirty="0" smtClean="0"/>
              <a:t>hese prices make sense normally, but when the idea of health promotion begins to come to the surface, it is unfortunate that Americans are forced to cut corners in regards to their health because they are unable to afford food that could help them and their families lead healthier lifestyles.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Quantity</a:t>
            </a:r>
            <a:endParaRPr lang="en-US" dirty="0"/>
          </a:p>
        </p:txBody>
      </p:sp>
      <p:sp>
        <p:nvSpPr>
          <p:cNvPr id="3" name="Content Placeholder 2"/>
          <p:cNvSpPr>
            <a:spLocks noGrp="1"/>
          </p:cNvSpPr>
          <p:nvPr>
            <p:ph idx="1"/>
          </p:nvPr>
        </p:nvSpPr>
        <p:spPr>
          <a:xfrm>
            <a:off x="457200" y="1600200"/>
            <a:ext cx="4884738" cy="4525963"/>
          </a:xfrm>
        </p:spPr>
        <p:txBody>
          <a:bodyPr>
            <a:normAutofit fontScale="92500" lnSpcReduction="10000"/>
          </a:bodyPr>
          <a:lstStyle/>
          <a:p>
            <a:r>
              <a:rPr lang="en-US" dirty="0" smtClean="0"/>
              <a:t>In regards to quantity, at times it is easier to purchase large quantities of food for lower price at a wholesale market. </a:t>
            </a:r>
          </a:p>
          <a:p>
            <a:r>
              <a:rPr lang="en-US" dirty="0" smtClean="0"/>
              <a:t>For example, at Costco bulk items are less expensive in the long run. Unfortunately, when purchased in bulk, quality of items becomes questionable. </a:t>
            </a:r>
          </a:p>
          <a:p>
            <a:r>
              <a:rPr lang="en-US" dirty="0" smtClean="0"/>
              <a:t>This constant back and forth issue is concerning to the battle against promoting a healthier lifestyle. </a:t>
            </a:r>
            <a:endParaRPr lang="en-US" dirty="0"/>
          </a:p>
        </p:txBody>
      </p:sp>
      <p:pic>
        <p:nvPicPr>
          <p:cNvPr id="4" name="Picture 3" descr="Unknown-4.jpeg"/>
          <p:cNvPicPr>
            <a:picLocks noChangeAspect="1"/>
          </p:cNvPicPr>
          <p:nvPr/>
        </p:nvPicPr>
        <p:blipFill>
          <a:blip r:embed="rId2"/>
          <a:stretch>
            <a:fillRect/>
          </a:stretch>
        </p:blipFill>
        <p:spPr>
          <a:xfrm>
            <a:off x="5341938" y="2291390"/>
            <a:ext cx="3390900" cy="24003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 of Unhealthier Food</a:t>
            </a:r>
            <a:endParaRPr lang="en-US" dirty="0"/>
          </a:p>
        </p:txBody>
      </p:sp>
      <p:sp>
        <p:nvSpPr>
          <p:cNvPr id="3" name="Content Placeholder 2"/>
          <p:cNvSpPr>
            <a:spLocks noGrp="1"/>
          </p:cNvSpPr>
          <p:nvPr>
            <p:ph idx="1"/>
          </p:nvPr>
        </p:nvSpPr>
        <p:spPr>
          <a:xfrm>
            <a:off x="457200" y="1600200"/>
            <a:ext cx="5803900" cy="4525963"/>
          </a:xfrm>
        </p:spPr>
        <p:txBody>
          <a:bodyPr>
            <a:normAutofit fontScale="92500" lnSpcReduction="20000"/>
          </a:bodyPr>
          <a:lstStyle/>
          <a:p>
            <a:r>
              <a:rPr lang="en-US" dirty="0" smtClean="0"/>
              <a:t>If a family of 4 is able to eat at McDonald’s for, at the very least, around $12, how could this not seem appealing to a struggling family? </a:t>
            </a:r>
          </a:p>
          <a:p>
            <a:r>
              <a:rPr lang="en-US" dirty="0" smtClean="0"/>
              <a:t>Food is readily available with no preparation time or need to spend money on more expensive products such as vegetables or meat.</a:t>
            </a:r>
          </a:p>
          <a:p>
            <a:r>
              <a:rPr lang="en-US" dirty="0" smtClean="0"/>
              <a:t>Since the affordability of healthful foods have become an issue for American’s as well as the rest of the world, it has never been more important to recognize the need for food prices to change and health promotion to be brought to the forefront. </a:t>
            </a:r>
            <a:endParaRPr lang="en-US" dirty="0"/>
          </a:p>
        </p:txBody>
      </p:sp>
      <p:pic>
        <p:nvPicPr>
          <p:cNvPr id="4" name="Picture 3" descr="Unknown-5.jpeg"/>
          <p:cNvPicPr>
            <a:picLocks noChangeAspect="1"/>
          </p:cNvPicPr>
          <p:nvPr/>
        </p:nvPicPr>
        <p:blipFill>
          <a:blip r:embed="rId2"/>
          <a:stretch>
            <a:fillRect/>
          </a:stretch>
        </p:blipFill>
        <p:spPr>
          <a:xfrm>
            <a:off x="6248400" y="2353998"/>
            <a:ext cx="2377433" cy="28067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Cash- Back Rebate Program for Healthy Food Purchases in South Africa</a:t>
            </a:r>
            <a:endParaRPr lang="en-US" dirty="0"/>
          </a:p>
        </p:txBody>
      </p:sp>
      <p:sp>
        <p:nvSpPr>
          <p:cNvPr id="3" name="Content Placeholder 2"/>
          <p:cNvSpPr>
            <a:spLocks noGrp="1"/>
          </p:cNvSpPr>
          <p:nvPr>
            <p:ph idx="1"/>
          </p:nvPr>
        </p:nvSpPr>
        <p:spPr/>
        <p:txBody>
          <a:bodyPr>
            <a:normAutofit lnSpcReduction="10000"/>
          </a:bodyPr>
          <a:lstStyle/>
          <a:p>
            <a:r>
              <a:rPr lang="en-US" dirty="0" smtClean="0"/>
              <a:t>In a recent study done by the American Journal of Preventative Medicine, it describes The </a:t>
            </a:r>
            <a:r>
              <a:rPr lang="en-US" dirty="0" smtClean="0"/>
              <a:t>HealthyFood</a:t>
            </a:r>
            <a:r>
              <a:rPr lang="en-US" dirty="0" smtClean="0"/>
              <a:t> program that took place in South Africa. This program provides a cash-back rebate opportunity in 400 designated grocery stores in the provinces of South America between 2009 to 2012. Of the 170,000 households that were scanned and were eligible for the rebate when buying healthy foods. The rebates that were applicable to the credit card holders who used the card for their transactions were given rebates up to 25%.</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665497" y="248718"/>
            <a:ext cx="3041895" cy="6214625"/>
          </a:xfrm>
          <a:prstGeom prst="rect">
            <a:avLst/>
          </a:prstGeom>
        </p:spPr>
      </p:pic>
      <p:sp>
        <p:nvSpPr>
          <p:cNvPr id="6" name="Content Placeholder 5"/>
          <p:cNvSpPr>
            <a:spLocks noGrp="1"/>
          </p:cNvSpPr>
          <p:nvPr>
            <p:ph idx="1"/>
          </p:nvPr>
        </p:nvSpPr>
        <p:spPr>
          <a:xfrm>
            <a:off x="272143" y="453571"/>
            <a:ext cx="4898571" cy="5348651"/>
          </a:xfrm>
        </p:spPr>
        <p:txBody>
          <a:bodyPr>
            <a:normAutofit/>
          </a:bodyPr>
          <a:lstStyle/>
          <a:p>
            <a:r>
              <a:rPr lang="en-US" dirty="0" smtClean="0"/>
              <a:t>As a result of these rebate opportunities, there was a 6% increase in healthy food purchased and a decrease of less healthful foods by 5.7%. As seen in the graphs the right, there were dramatic increases in more healthful foods when the rebates were made available by the credit card company. </a:t>
            </a:r>
            <a:endParaRPr lang="en-US" dirty="0"/>
          </a:p>
        </p:txBody>
      </p:sp>
      <p:sp>
        <p:nvSpPr>
          <p:cNvPr id="7" name="Right Arrow 6"/>
          <p:cNvSpPr/>
          <p:nvPr/>
        </p:nvSpPr>
        <p:spPr>
          <a:xfrm>
            <a:off x="5170714" y="1026308"/>
            <a:ext cx="494783" cy="45227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ight Arrow 7"/>
          <p:cNvSpPr/>
          <p:nvPr/>
        </p:nvSpPr>
        <p:spPr>
          <a:xfrm>
            <a:off x="5170714" y="2871399"/>
            <a:ext cx="494784" cy="484632"/>
          </a:xfrm>
          <a:prstGeom prst="rightArrow">
            <a:avLst>
              <a:gd name="adj1" fmla="val 50000"/>
              <a:gd name="adj2" fmla="val 50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ight Arrow 8"/>
          <p:cNvSpPr/>
          <p:nvPr/>
        </p:nvSpPr>
        <p:spPr>
          <a:xfrm>
            <a:off x="5170715" y="5044566"/>
            <a:ext cx="494784"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193</TotalTime>
  <Words>844</Words>
  <Application>Microsoft Macintosh PowerPoint</Application>
  <PresentationFormat>On-screen Show (4:3)</PresentationFormat>
  <Paragraphs>29</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Capital</vt:lpstr>
      <vt:lpstr>Food Pricing </vt:lpstr>
      <vt:lpstr>Slide 2</vt:lpstr>
      <vt:lpstr>Quality vs. Quantity</vt:lpstr>
      <vt:lpstr>Quality</vt:lpstr>
      <vt:lpstr>Slide 5</vt:lpstr>
      <vt:lpstr>Quantity</vt:lpstr>
      <vt:lpstr>Price of Unhealthier Food</vt:lpstr>
      <vt:lpstr>Cash- Back Rebate Program for Healthy Food Purchases in South Africa</vt:lpstr>
      <vt:lpstr>Slide 9</vt:lpstr>
      <vt:lpstr>Conclusion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Pricing </dc:title>
  <dc:creator>Tory Pelot</dc:creator>
  <cp:lastModifiedBy>Tory Pelot</cp:lastModifiedBy>
  <cp:revision>3</cp:revision>
  <dcterms:created xsi:type="dcterms:W3CDTF">2013-04-30T21:01:19Z</dcterms:created>
  <dcterms:modified xsi:type="dcterms:W3CDTF">2013-05-01T00:14:55Z</dcterms:modified>
</cp:coreProperties>
</file>